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04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5" r:id="rId46"/>
    <p:sldId id="329" r:id="rId47"/>
    <p:sldId id="331" r:id="rId48"/>
    <p:sldId id="330" r:id="rId49"/>
    <p:sldId id="335" r:id="rId50"/>
    <p:sldId id="334" r:id="rId51"/>
    <p:sldId id="258" r:id="rId52"/>
    <p:sldId id="259" r:id="rId53"/>
    <p:sldId id="316" r:id="rId54"/>
    <p:sldId id="273" r:id="rId55"/>
    <p:sldId id="270" r:id="rId56"/>
    <p:sldId id="354" r:id="rId57"/>
    <p:sldId id="274" r:id="rId58"/>
    <p:sldId id="355" r:id="rId59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99"/>
    <a:srgbClr val="FFCC00"/>
    <a:srgbClr val="FFFF00"/>
    <a:srgbClr val="FFFF66"/>
    <a:srgbClr val="FF9900"/>
    <a:srgbClr val="8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45" autoAdjust="0"/>
  </p:normalViewPr>
  <p:slideViewPr>
    <p:cSldViewPr>
      <p:cViewPr varScale="1">
        <p:scale>
          <a:sx n="70" d="100"/>
          <a:sy n="70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9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2C8376C5-8F2E-4E78-9795-D81EBC992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D3AC2B1F-4F59-427D-A6D1-D87B53E95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9pPr>
          </a:lstStyle>
          <a:p>
            <a:fld id="{2B12B875-B5B4-446A-BEF1-5DF2A88546C6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cs typeface="Noteworthy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20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5AEE7-74CF-4630-9068-C9333A190B6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8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8D601-D476-4971-8451-6BC610627F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E1711-9535-4B50-83F5-23480243580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2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A832C-2B25-4E85-9625-A58E20D8964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73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E58A6-6883-47D5-84BD-04FC2F6CECB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40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A8481-B7C9-4FEC-9850-1704E169C11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8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1C2C2-99FE-4AC0-B8BB-E8A5A286829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F9474-D8BD-45B3-B9D2-69E16E6A6B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63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36573-9DE2-4C97-AFA5-B25D50B5D86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99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026D-E16C-4205-9F26-566343A069E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D16BC-A55F-4E20-9A00-9A3C99E5A2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544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0B508-840D-4754-BD89-D9A059F9C19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4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17FC7-0B00-4EC7-8D5E-6D53549456A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81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B735A-4954-44A8-AC71-0D7206F2F32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456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A361-C3D9-4F56-BED1-1362D17F97B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29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78AA7-15D0-401E-BF59-BE2001B06A0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9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4D479-2A86-4223-9EDA-4EACA8A4039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50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DB492-28C9-4C66-97AE-7E05D3114C0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30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2964C-C947-4836-931C-E3360A5C3BF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01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A5270-4F11-47DB-9003-F9022D2A3FE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52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BE0CB-4B15-48AC-B112-D864970345A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1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8B7D9-6ACB-4D5F-8387-E1E141923EF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524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25B9E-EC95-47C7-8280-88EE6E24330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51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3C39A-1B25-4B3E-9091-40C02872BA2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843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66BC8-2733-4D1D-94FA-1C989326D6D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41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5353B-A7C1-4F3B-B1AF-658CE5145AF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44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B82E9-BAD8-431A-8BB6-EAA1153C255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40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1A810-B505-4B6A-A905-917EF936F0C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029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2D99-A923-49AF-B599-3AF6DEDA6BD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03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2C0E-160A-43AA-8FD0-49DC32FEECC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59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1F22E-E8DC-416D-8B5F-63FB78832B0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35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4D0A0-016C-4AB6-AD3B-1924147823C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5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28050-A857-4A60-8B00-24698B524B8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380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ECAD0-CF62-4E49-95BA-A23A735F343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331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CF8D1-CAE3-4E89-91EC-EAE37B5014A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65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D27EB-4457-4539-87D4-B8B79B00E03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83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86574-8294-4385-81E2-B0BB5D1DB60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165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F65FE-2CBD-4A16-933E-8AACADE3885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7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76EBA-76EA-4D36-BC87-AB970C641E8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2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F9B41-99FC-400E-8E2A-50B91E0134C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9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A889D-E170-4F5D-8DE6-FF8F7ADB614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32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8FBAE-85C6-4D50-B52C-57D5AA1949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5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B771B-B8F6-429D-99D1-0A539C83C7B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8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7E00-7C10-4D6E-B8D4-51E8484D7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8E94-CC2B-470D-B361-DB51782C3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83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CFDE-7BD2-4FF0-BA82-6AB78A0FA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8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DE0E-D465-49A0-B92E-267002854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65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عنوان، ومخطط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BCD8-FBDB-4C37-833E-547DE07B9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8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00144-606E-4C18-99B1-B0802FFEF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8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8B98-39D8-4E0D-B9F7-C8CEDBEED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B35D-8B0D-46BC-9391-3FC3A4F8A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623D-25FE-4084-AEAE-CFFED671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92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F662-7FF8-4766-91A8-A04D56AB7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8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EFC-7BF7-473D-8BCF-7012A223B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64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A223-DF8E-4063-93DC-2019B9CDB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5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B6A1-4DC4-42DC-BB2C-37D1FEFC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455B-6AC6-4828-AEF1-4EE10E948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115D-4DE6-47D8-B5F6-67656F4C2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9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7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7D6D5-6939-4489-818F-628F4A15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eet.org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arnelsalgado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>
            <a:extLst>
              <a:ext uri="{FF2B5EF4-FFF2-40B4-BE49-F238E27FC236}">
                <a16:creationId xmlns:a16="http://schemas.microsoft.com/office/drawing/2014/main" id="{ECC1BE43-79E4-4F2C-8916-4DC84911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8147050" cy="42195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ARNEL BANAGA SALGADO,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Psy.D</a:t>
            </a:r>
            <a:r>
              <a:rPr lang="en-US" alt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FMP (Psychology), </a:t>
            </a:r>
            <a:r>
              <a:rPr lang="en-US" alt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Ed.D</a:t>
            </a:r>
            <a:r>
              <a:rPr lang="en-US" alt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Sc.D., RN, PGD</a:t>
            </a:r>
            <a:endParaRPr lang="en-PH" alt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H/P No.: 050-799-3803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alt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www.ifeet.org</a:t>
            </a:r>
            <a:r>
              <a:rPr lang="en-US" alt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www.arnelsalgado.com</a:t>
            </a:r>
            <a:endParaRPr lang="en-US" altLang="en-US" sz="1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/>
            </a:pPr>
            <a:r>
              <a:rPr lang="en-US" altLang="en-US" sz="1200" i="1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Member:</a:t>
            </a:r>
            <a:r>
              <a:rPr lang="en-US" altLang="en-US" sz="1200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 Sigma Theta Tau International – Honor Society of Nursing </a:t>
            </a:r>
            <a:r>
              <a:rPr lang="en-US" altLang="en-US" sz="1200" i="1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(Constituent No. 1628977)</a:t>
            </a:r>
            <a:r>
              <a:rPr lang="en-US" altLang="en-US" sz="1200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    </a:t>
            </a:r>
            <a:endParaRPr lang="en-PH" altLang="en-US" sz="1200" dirty="0" smtClean="0">
              <a:solidFill>
                <a:srgbClr val="016589"/>
              </a:solidFill>
              <a:latin typeface="Lucida Sans Unicode" panose="020B0602030504020204" pitchFamily="34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/>
            </a:pPr>
            <a:r>
              <a:rPr lang="en-US" altLang="en-US" sz="1200" i="1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Member:</a:t>
            </a:r>
            <a:r>
              <a:rPr lang="en-US" altLang="en-US" sz="1200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 American Psychological Association </a:t>
            </a:r>
            <a:r>
              <a:rPr lang="en-US" altLang="en-US" sz="1200" i="1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(APA Roll No. 04438162)</a:t>
            </a:r>
            <a:r>
              <a:rPr lang="en-US" altLang="en-US" sz="1200" dirty="0" smtClean="0">
                <a:solidFill>
                  <a:srgbClr val="016589"/>
                </a:solidFill>
                <a:latin typeface="Lucida Sans Unicode" panose="020B0602030504020204" pitchFamily="34" charset="0"/>
              </a:rPr>
              <a:t>  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Doctor of Psychology (</a:t>
            </a:r>
            <a:r>
              <a:rPr lang="en-US" altLang="en-US" sz="1400" dirty="0" err="1" smtClean="0">
                <a:latin typeface="Lucida Sans Unicode" panose="020B0602030504020204" pitchFamily="34" charset="0"/>
              </a:rPr>
              <a:t>Psy.D</a:t>
            </a:r>
            <a:r>
              <a:rPr lang="en-US" altLang="en-US" sz="1400" dirty="0" smtClean="0">
                <a:latin typeface="Lucida Sans Unicode" panose="020B0602030504020204" pitchFamily="34" charset="0"/>
              </a:rPr>
              <a:t>.)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Ph.D. Psychology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Doctor of Science (D.Sc.)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Doctor of Education (</a:t>
            </a:r>
            <a:r>
              <a:rPr lang="en-US" altLang="en-US" sz="1400" dirty="0" err="1" smtClean="0">
                <a:latin typeface="Lucida Sans Unicode" panose="020B0602030504020204" pitchFamily="34" charset="0"/>
              </a:rPr>
              <a:t>Ed.D</a:t>
            </a:r>
            <a:r>
              <a:rPr lang="en-US" altLang="en-US" sz="1400" dirty="0" smtClean="0">
                <a:latin typeface="Lucida Sans Unicode" panose="020B0602030504020204" pitchFamily="34" charset="0"/>
              </a:rPr>
              <a:t>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Master of Arts in Nursing (M.A.N)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Master of Arts in Teaching - Psychology (M.A.T.)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GB" altLang="en-US" sz="1400" dirty="0" smtClean="0">
                <a:latin typeface="Lucida Sans Unicode" panose="020B0602030504020204" pitchFamily="34" charset="0"/>
              </a:rPr>
              <a:t>Registered Nurse (PH, MYL, UAE)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GB" altLang="en-US" sz="1400" dirty="0" smtClean="0">
                <a:latin typeface="Lucida Sans Unicode" panose="020B0602030504020204" pitchFamily="34" charset="0"/>
              </a:rPr>
              <a:t>Licensed Teacher (PH)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GB" altLang="en-US" sz="1400" dirty="0" smtClean="0">
                <a:latin typeface="Lucida Sans Unicode" panose="020B0602030504020204" pitchFamily="34" charset="0"/>
              </a:rPr>
              <a:t>Certificate in Teaching, </a:t>
            </a:r>
          </a:p>
          <a:p>
            <a:pPr lvl="2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/>
            </a:pPr>
            <a:r>
              <a:rPr lang="en-US" altLang="en-US" sz="1400" dirty="0" smtClean="0">
                <a:latin typeface="Lucida Sans Unicode" panose="020B0602030504020204" pitchFamily="34" charset="0"/>
              </a:rPr>
              <a:t>Bachelor of Science in Nursing (BSN, PH) </a:t>
            </a:r>
            <a:endParaRPr lang="en-US" altLang="en-US" sz="1400" dirty="0" smtClean="0">
              <a:solidFill>
                <a:srgbClr val="016589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lang="en-US" altLang="en-US" sz="1000" dirty="0" smtClean="0">
              <a:solidFill>
                <a:srgbClr val="01658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339436" y="632966"/>
            <a:ext cx="9448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66FF"/>
                </a:solidFill>
                <a:cs typeface="PT Bold Heading" panose="02010400000000000000" pitchFamily="2" charset="-78"/>
              </a:rPr>
              <a:t>Glycogen &amp; </a:t>
            </a:r>
            <a:r>
              <a:rPr lang="en-US" altLang="en-US" sz="3200" b="1" dirty="0" smtClean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Calcium Metabolism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endParaRPr lang="en-US" altLang="en-US" sz="32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3" descr="logo-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84838"/>
            <a:ext cx="1789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680075"/>
            <a:ext cx="31559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/>
              <a:t>Note!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/>
              <a:t>In eukaryotes the transferase activity and the </a:t>
            </a:r>
            <a:r>
              <a:rPr lang="el-GR" altLang="en-US"/>
              <a:t>α</a:t>
            </a:r>
            <a:r>
              <a:rPr lang="en-US" altLang="en-US"/>
              <a:t>-1,6-glucosidase activity are within one bifunctional protein.</a:t>
            </a:r>
          </a:p>
          <a:p>
            <a:endParaRPr lang="en-US" altLang="en-US"/>
          </a:p>
          <a:p>
            <a:r>
              <a:rPr lang="en-US" altLang="en-US"/>
              <a:t>The glucose 1-phosphate to converted to glucose 6-phosphate by phosphoglucomutase. </a:t>
            </a:r>
            <a:endParaRPr lang="el-GR" altLang="en-US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79413"/>
            <a:ext cx="56832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Verdana" panose="020B0604030504040204" pitchFamily="34" charset="0"/>
              </a:rPr>
              <a:t>Glucose 6-phosphate has 3 fates.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675"/>
            <a:ext cx="7772400" cy="1143000"/>
          </a:xfrm>
        </p:spPr>
        <p:txBody>
          <a:bodyPr/>
          <a:lstStyle/>
          <a:p>
            <a:r>
              <a:rPr lang="en-US" altLang="en-US" sz="3600" b="1"/>
              <a:t>Remember!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192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Liver contains glucose 6-phosphatase.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Muscle does not have this enzyme.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/>
              <a:t>WHY?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The liver releases glucose to the blood to be taken up by brain and active muscle.  The liver regulates blood glucose levels.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The muscle retains glucose 6-phosphate to be use for energy. Phosphorylated glucose is not transported out of muscle cells.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76350"/>
            <a:ext cx="8535987" cy="55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1800" y="371475"/>
            <a:ext cx="8213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Pyridoxal phosphate is the coenzyme for phosphorylase.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1200" y="1676400"/>
            <a:ext cx="291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active site is hydrophobic.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04025" y="5470525"/>
            <a:ext cx="2225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Phosphorylation of glucose without ATP.</a:t>
            </a:r>
          </a:p>
        </p:txBody>
      </p:sp>
      <p:pic>
        <p:nvPicPr>
          <p:cNvPr id="6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975100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447800"/>
            <a:ext cx="4968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Glycogen phosphorylase uses pyridoxal phosphate (PLP) a derivative of  pyridixine (vitamine B</a:t>
            </a:r>
            <a:r>
              <a:rPr lang="en-US" altLang="en-US" sz="2800" baseline="-25000"/>
              <a:t>6</a:t>
            </a:r>
            <a:r>
              <a:rPr lang="en-US" altLang="en-US" sz="2800"/>
              <a:t>) as a coenzyme.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191000"/>
            <a:ext cx="48164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B</a:t>
            </a:r>
            <a:r>
              <a:rPr lang="en-US" altLang="en-US" sz="2800" baseline="-25000"/>
              <a:t>6</a:t>
            </a:r>
            <a:r>
              <a:rPr lang="en-US" altLang="en-US" sz="2800"/>
              <a:t> is required for the mobilization of glucose from glycogen.  It is also required for other biochemical  reactions such as transamination.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04850"/>
            <a:ext cx="8535987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7313" y="0"/>
            <a:ext cx="9047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Verdana" panose="020B0604030504040204" pitchFamily="34" charset="0"/>
              </a:rPr>
              <a:t>Phosphorylase is an allosteric enzyme.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74925" y="5848350"/>
            <a:ext cx="127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Active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75425" y="5838825"/>
            <a:ext cx="1617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Inactive</a:t>
            </a:r>
          </a:p>
        </p:txBody>
      </p:sp>
      <p:pic>
        <p:nvPicPr>
          <p:cNvPr id="6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altLang="en-US"/>
              <a:t>Each of the two forms are in equilibrium between an active relaxed (R) state and less active (T) state.</a:t>
            </a:r>
          </a:p>
          <a:p>
            <a:r>
              <a:rPr lang="en-US" altLang="en-US"/>
              <a:t>The equilibrium for phosphorylase </a:t>
            </a:r>
            <a:r>
              <a:rPr lang="en-US" altLang="en-US" u="sng"/>
              <a:t>a</a:t>
            </a:r>
            <a:r>
              <a:rPr lang="en-US" altLang="en-US"/>
              <a:t> favors the R state (active).</a:t>
            </a:r>
          </a:p>
          <a:p>
            <a:pPr>
              <a:spcBef>
                <a:spcPct val="0"/>
              </a:spcBef>
            </a:pPr>
            <a:r>
              <a:rPr lang="en-US" altLang="en-US"/>
              <a:t>The equilibrium for phosphorylase </a:t>
            </a:r>
            <a:r>
              <a:rPr lang="en-US" altLang="en-US" u="sng"/>
              <a:t>b</a:t>
            </a:r>
            <a:r>
              <a:rPr lang="en-US" altLang="en-US"/>
              <a:t> favors the T state (less active).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Phosphorylase </a:t>
            </a:r>
            <a:r>
              <a:rPr lang="en-US" altLang="en-US" u="sng"/>
              <a:t>b</a:t>
            </a:r>
            <a:r>
              <a:rPr lang="en-US" altLang="en-US"/>
              <a:t> is converted to Phosphorylase </a:t>
            </a:r>
            <a:r>
              <a:rPr lang="en-US" altLang="en-US" u="sng"/>
              <a:t>a</a:t>
            </a:r>
            <a:r>
              <a:rPr lang="en-US" altLang="en-US"/>
              <a:t> (active) with the  phosphorylation of serine 14 by the enzyme </a:t>
            </a:r>
            <a:r>
              <a:rPr lang="en-US" altLang="en-US" i="1"/>
              <a:t>phosphorylase kinase</a:t>
            </a:r>
            <a:r>
              <a:rPr lang="en-US" altLang="en-US"/>
              <a:t>.</a:t>
            </a:r>
          </a:p>
        </p:txBody>
      </p:sp>
      <p:pic>
        <p:nvPicPr>
          <p:cNvPr id="3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Bottom Line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8458200" cy="4114800"/>
          </a:xfrm>
        </p:spPr>
        <p:txBody>
          <a:bodyPr/>
          <a:lstStyle/>
          <a:p>
            <a:r>
              <a:rPr lang="en-US" altLang="en-US" dirty="0"/>
              <a:t>Phosphorylase kinase converts phosphorylase b inactive to phosphorylase a active.</a:t>
            </a:r>
          </a:p>
          <a:p>
            <a:r>
              <a:rPr lang="en-US" altLang="en-US" dirty="0"/>
              <a:t>The T state is less active because the active site is partially blocked.</a:t>
            </a:r>
          </a:p>
          <a:p>
            <a:r>
              <a:rPr lang="en-US" altLang="en-US" dirty="0"/>
              <a:t>The R state is active because the active site is exposed.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632325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81000"/>
            <a:ext cx="41306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Each of the two forms are in equilibrium between an active relaxed (R) state and less active (T) state.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2819400"/>
            <a:ext cx="359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The equilibrium for phosphorylase a favors the R state.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876800"/>
            <a:ext cx="367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The equilibrium for phosphorylase b favors the T state.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22725" y="606107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Muscle</a:t>
            </a:r>
          </a:p>
        </p:txBody>
      </p:sp>
      <p:pic>
        <p:nvPicPr>
          <p:cNvPr id="7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 b="1"/>
              <a:t>In Muscle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/>
              <a:t>High [AMP] shifts the equilibrium to the active R state.</a:t>
            </a:r>
          </a:p>
          <a:p>
            <a:pPr lvl="1"/>
            <a:r>
              <a:rPr lang="en-US" altLang="en-US"/>
              <a:t>The muscle cell has a low energy charge.</a:t>
            </a:r>
          </a:p>
          <a:p>
            <a:r>
              <a:rPr lang="en-US" altLang="en-US"/>
              <a:t>High [ATP] and [glucose 6-phosphate] shifts the equilibrium to the less active T state.</a:t>
            </a:r>
          </a:p>
          <a:p>
            <a:r>
              <a:rPr lang="en-US" altLang="en-US"/>
              <a:t>So the energy charge in muscle cells regulates the transition between T and R states for phosphorylase b.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 Mobilization: Glycogenolysis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Glycogenolysis is a catabolic process; the breakdown of glycogen to glucose units.</a:t>
            </a:r>
          </a:p>
          <a:p>
            <a:r>
              <a:rPr lang="en-US" altLang="en-US"/>
              <a:t>Glycogen is principally stored in the cytosol granules of -</a:t>
            </a:r>
          </a:p>
          <a:p>
            <a:pPr lvl="1"/>
            <a:r>
              <a:rPr lang="en-US" altLang="en-US"/>
              <a:t>Liver</a:t>
            </a:r>
          </a:p>
          <a:p>
            <a:pPr lvl="1"/>
            <a:r>
              <a:rPr lang="en-US" altLang="en-US"/>
              <a:t>Muscle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 b="1"/>
              <a:t>In Muscle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/>
              <a:t>Phosphorylase b predominates.</a:t>
            </a:r>
          </a:p>
          <a:p>
            <a:r>
              <a:rPr lang="en-US" altLang="en-US"/>
              <a:t>In resting muscle phosphorylase b is in the inactive T state.</a:t>
            </a:r>
          </a:p>
          <a:p>
            <a:r>
              <a:rPr lang="en-US" altLang="en-US"/>
              <a:t>With exercise the increase [AMP] shifts the equilibrium to the active R state.</a:t>
            </a:r>
          </a:p>
          <a:p>
            <a:r>
              <a:rPr lang="en-US" altLang="en-US"/>
              <a:t>Exercise will also stimulate the  hormone epinephrine which will convert phosphorylase b to phosphorylase a. 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49325"/>
            <a:ext cx="8535987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altLang="en-US" b="1"/>
              <a:t>In Liver - A different story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Glucose shifts the phosphorylase to the T state, deactivating the enzyme.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Glucose is a negative regulator of liver Phosphorylase.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Glucose is not mobilized when glucose is abundant.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Liver phosphorylase is insensitive to AMP.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Liver does not exhibit dramatic changes in energy charge as in contracting muscle.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81000"/>
            <a:ext cx="7926387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85900" y="5791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Liver slightly different aa sequence than muscle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41488"/>
            <a:ext cx="8535987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6550" y="447675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Fully active phosphorylase kinase requires Ca</a:t>
            </a:r>
            <a:r>
              <a:rPr lang="en-US" altLang="en-US" sz="2800" baseline="30000"/>
              <a:t>++</a:t>
            </a:r>
            <a:r>
              <a:rPr lang="en-US" altLang="en-US" sz="2800"/>
              <a:t> and a phosphate.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protein</a:t>
            </a:r>
          </a:p>
          <a:p>
            <a:r>
              <a:rPr lang="en-US" altLang="en-US" sz="1800"/>
              <a:t>kinase A</a:t>
            </a:r>
          </a:p>
        </p:txBody>
      </p:sp>
    </p:spTree>
    <p:extLst>
      <p:ext uri="{BB962C8B-B14F-4D97-AF65-F5344CB8AC3E}">
        <p14:creationId xmlns:p14="http://schemas.microsoft.com/office/powerpoint/2010/main" val="24159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/>
              <a:t>Epinephrine and Glucagon Stimulate Glycogen breakdown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467600" cy="3962400"/>
          </a:xfrm>
        </p:spPr>
        <p:txBody>
          <a:bodyPr/>
          <a:lstStyle/>
          <a:p>
            <a:r>
              <a:rPr lang="en-US" altLang="en-US"/>
              <a:t>Muscle is responsive to epinephrine.</a:t>
            </a:r>
          </a:p>
          <a:p>
            <a:r>
              <a:rPr lang="en-US" altLang="en-US"/>
              <a:t>Liver is responsive to glucagon and somewhat responsive to epinephrine.</a:t>
            </a:r>
          </a:p>
          <a:p>
            <a:r>
              <a:rPr lang="en-US" altLang="en-US"/>
              <a:t>Both signal a cascade of molecular events leading to glycogen breakdown.</a:t>
            </a:r>
          </a:p>
          <a:p>
            <a:r>
              <a:rPr lang="en-US" altLang="en-US"/>
              <a:t>Both utilize a G-protein-dependent signal-transduction pathway.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79413"/>
            <a:ext cx="75850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1325" y="3851275"/>
            <a:ext cx="36734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A few hormone molecules cause the release of large amounts of glucose, a cascade.</a:t>
            </a:r>
          </a:p>
        </p:txBody>
      </p:sp>
    </p:spTree>
    <p:extLst>
      <p:ext uri="{BB962C8B-B14F-4D97-AF65-F5344CB8AC3E}">
        <p14:creationId xmlns:p14="http://schemas.microsoft.com/office/powerpoint/2010/main" val="25248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/>
              <a:t>Glycogenesis </a:t>
            </a:r>
            <a:br>
              <a:rPr lang="en-US" altLang="en-US"/>
            </a:br>
            <a:r>
              <a:rPr lang="en-US" altLang="en-US"/>
              <a:t> The Synthesis of Glycogen</a:t>
            </a:r>
            <a:br>
              <a:rPr lang="en-US" altLang="en-US"/>
            </a:br>
            <a:r>
              <a:rPr lang="en-US" altLang="en-US"/>
              <a:t>An Energy Consuming Pathway</a:t>
            </a:r>
          </a:p>
        </p:txBody>
      </p:sp>
      <p:pic>
        <p:nvPicPr>
          <p:cNvPr id="3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5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/>
              <a:t>Glycogenesis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333500"/>
            <a:ext cx="8458200" cy="4648200"/>
          </a:xfrm>
        </p:spPr>
        <p:txBody>
          <a:bodyPr/>
          <a:lstStyle/>
          <a:p>
            <a:r>
              <a:rPr lang="en-US" altLang="en-US"/>
              <a:t>Glycogen is synthesized via uridine diphosphate glucose (UDP – glucose).</a:t>
            </a:r>
          </a:p>
          <a:p>
            <a:r>
              <a:rPr lang="en-US" altLang="en-US"/>
              <a:t>Synthesis: Glycogen</a:t>
            </a:r>
            <a:r>
              <a:rPr lang="en-US" altLang="en-US" baseline="-25000"/>
              <a:t>n</a:t>
            </a:r>
            <a:r>
              <a:rPr lang="en-US" altLang="en-US"/>
              <a:t> + UDP-glucose </a:t>
            </a:r>
            <a:r>
              <a:rPr lang="en-US" altLang="en-US">
                <a:cs typeface="Times New Roman" panose="02020603050405020304" pitchFamily="18" charset="0"/>
              </a:rPr>
              <a:t>→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glucogen</a:t>
            </a:r>
            <a:r>
              <a:rPr lang="en-US" altLang="en-US" baseline="-25000">
                <a:cs typeface="Times New Roman" panose="02020603050405020304" pitchFamily="18" charset="0"/>
              </a:rPr>
              <a:t>n+1</a:t>
            </a:r>
            <a:r>
              <a:rPr lang="en-US" altLang="en-US">
                <a:cs typeface="Times New Roman" panose="02020603050405020304" pitchFamily="18" charset="0"/>
              </a:rPr>
              <a:t> + UDP.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Degradation: glucogen</a:t>
            </a:r>
            <a:r>
              <a:rPr lang="en-US" altLang="en-US" baseline="-25000">
                <a:cs typeface="Times New Roman" panose="02020603050405020304" pitchFamily="18" charset="0"/>
              </a:rPr>
              <a:t>n </a:t>
            </a:r>
            <a:r>
              <a:rPr lang="en-US" altLang="en-US">
                <a:cs typeface="Times New Roman" panose="02020603050405020304" pitchFamily="18" charset="0"/>
              </a:rPr>
              <a:t>+ P</a:t>
            </a:r>
            <a:r>
              <a:rPr lang="en-US" altLang="en-US" baseline="-25000">
                <a:cs typeface="Times New Roman" panose="02020603050405020304" pitchFamily="18" charset="0"/>
              </a:rPr>
              <a:t>i </a:t>
            </a:r>
            <a:r>
              <a:rPr lang="en-US" altLang="en-US">
                <a:cs typeface="Times New Roman" panose="02020603050405020304" pitchFamily="18" charset="0"/>
              </a:rPr>
              <a:t>→ </a:t>
            </a:r>
            <a:r>
              <a:rPr lang="en-US" altLang="en-US"/>
              <a:t>Glycogen</a:t>
            </a:r>
            <a:r>
              <a:rPr lang="en-US" altLang="en-US" baseline="-25000"/>
              <a:t>n-1</a:t>
            </a:r>
            <a:r>
              <a:rPr lang="en-US" altLang="en-US"/>
              <a:t>  +  glucose 1-phosphate.</a:t>
            </a:r>
            <a:endParaRPr lang="en-US" altLang="en-US">
              <a:cs typeface="Times New Roman" panose="02020603050405020304" pitchFamily="18" charset="0"/>
            </a:endParaRPr>
          </a:p>
          <a:p>
            <a:pPr lvl="3">
              <a:buFontTx/>
              <a:buNone/>
            </a:pP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		</a:t>
            </a:r>
          </a:p>
          <a:p>
            <a:pPr algn="ctr">
              <a:buFontTx/>
              <a:buNone/>
            </a:pPr>
            <a:r>
              <a:rPr lang="en-US" altLang="en-US"/>
              <a:t>Glycogen synthesis and degradation utilize separate pathways.</a:t>
            </a:r>
          </a:p>
          <a:p>
            <a:pPr algn="ctr"/>
            <a:endParaRPr lang="en-US" altLang="en-US"/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lelo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8719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143000" y="17145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Verdana" panose="020B0604030504040204" pitchFamily="34" charset="0"/>
              </a:rPr>
              <a:t>Luis Leloir</a:t>
            </a:r>
          </a:p>
          <a:p>
            <a:pPr algn="ctr"/>
            <a:r>
              <a:rPr lang="en-US" altLang="en-US" sz="2800" dirty="0">
                <a:latin typeface="Verdana" panose="020B0604030504040204" pitchFamily="34" charset="0"/>
              </a:rPr>
              <a:t>Nobel Prize in </a:t>
            </a:r>
            <a:r>
              <a:rPr lang="en-US" altLang="en-US" sz="3200" dirty="0">
                <a:latin typeface="Verdana" panose="020B0604030504040204" pitchFamily="34" charset="0"/>
              </a:rPr>
              <a:t>Chemistry</a:t>
            </a:r>
            <a:r>
              <a:rPr lang="en-US" altLang="en-US" sz="2800" dirty="0">
                <a:latin typeface="Verdana" panose="020B0604030504040204" pitchFamily="34" charset="0"/>
              </a:rPr>
              <a:t>, 1970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648200" y="2555875"/>
            <a:ext cx="411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“ for his discovery of sugar nucleotides and their role in the biosynthesis of carbohydrates” 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79413"/>
            <a:ext cx="80724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74725" y="438150"/>
            <a:ext cx="203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Verdana" panose="020B0604030504040204" pitchFamily="34" charset="0"/>
              </a:rPr>
              <a:t>Liver Cell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04813"/>
            <a:ext cx="402431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45878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UDP glucose is the activated form of glucose.</a:t>
            </a:r>
          </a:p>
          <a:p>
            <a:r>
              <a:rPr lang="en-US" altLang="en-US" sz="2800" dirty="0"/>
              <a:t>Acetyl CoA is the activated form of acetate.</a:t>
            </a:r>
          </a:p>
          <a:p>
            <a:r>
              <a:rPr lang="en-US" altLang="en-US" sz="2800" dirty="0"/>
              <a:t>AA-</a:t>
            </a:r>
            <a:r>
              <a:rPr lang="en-US" altLang="en-US" sz="2800" dirty="0" err="1"/>
              <a:t>tRNA</a:t>
            </a:r>
            <a:r>
              <a:rPr lang="en-US" altLang="en-US" sz="2800" dirty="0"/>
              <a:t> is the activated form of amino acids.</a:t>
            </a:r>
          </a:p>
        </p:txBody>
      </p:sp>
    </p:spTree>
    <p:extLst>
      <p:ext uri="{BB962C8B-B14F-4D97-AF65-F5344CB8AC3E}">
        <p14:creationId xmlns:p14="http://schemas.microsoft.com/office/powerpoint/2010/main" val="18962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066800"/>
            <a:ext cx="853598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56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UDP-glucose </a:t>
            </a:r>
            <a:r>
              <a:rPr lang="en-US" altLang="en-US" sz="3200" dirty="0" err="1"/>
              <a:t>pyrophosphorylase</a:t>
            </a:r>
            <a:endParaRPr lang="en-US" altLang="en-US" sz="32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352800"/>
            <a:ext cx="9207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Glucose 1-phosphate + UTP 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 UDP-glucose + </a:t>
            </a:r>
            <a:r>
              <a:rPr lang="en-US" altLang="en-US" dirty="0" err="1">
                <a:latin typeface="Verdana" panose="020B0604030504040204" pitchFamily="34" charset="0"/>
                <a:sym typeface="Wingdings 3" panose="05040102010807070707" pitchFamily="18" charset="2"/>
              </a:rPr>
              <a:t>PP</a:t>
            </a:r>
            <a:r>
              <a:rPr lang="en-US" altLang="en-US" baseline="-25000" dirty="0" err="1">
                <a:latin typeface="Verdana" panose="020B0604030504040204" pitchFamily="34" charset="0"/>
                <a:sym typeface="Wingdings 3" panose="05040102010807070707" pitchFamily="18" charset="2"/>
              </a:rPr>
              <a:t>i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.</a:t>
            </a:r>
          </a:p>
          <a:p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			</a:t>
            </a:r>
            <a:r>
              <a:rPr lang="en-US" altLang="en-US" dirty="0" err="1">
                <a:latin typeface="Verdana" panose="020B0604030504040204" pitchFamily="34" charset="0"/>
                <a:sym typeface="Wingdings 3" panose="05040102010807070707" pitchFamily="18" charset="2"/>
              </a:rPr>
              <a:t>pp</a:t>
            </a:r>
            <a:r>
              <a:rPr lang="en-US" altLang="en-US" baseline="-25000" dirty="0" err="1">
                <a:latin typeface="Verdana" panose="020B0604030504040204" pitchFamily="34" charset="0"/>
                <a:sym typeface="Wingdings 3" panose="05040102010807070707" pitchFamily="18" charset="2"/>
              </a:rPr>
              <a:t>i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 + H</a:t>
            </a:r>
            <a:r>
              <a:rPr lang="en-US" altLang="en-US" baseline="-25000" dirty="0">
                <a:latin typeface="Verdana" panose="020B0604030504040204" pitchFamily="34" charset="0"/>
                <a:sym typeface="Wingdings 3" panose="05040102010807070707" pitchFamily="18" charset="2"/>
              </a:rPr>
              <a:t>2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O 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→ 2P</a:t>
            </a:r>
            <a:r>
              <a:rPr lang="en-US" altLang="en-US" baseline="-25000" dirty="0">
                <a:latin typeface="Verdana" panose="020B060403050404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i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endParaRPr lang="en-US" altLang="en-US" dirty="0">
              <a:latin typeface="Verdana" panose="020B0604030504040204" pitchFamily="34" charset="0"/>
            </a:endParaRPr>
          </a:p>
          <a:p>
            <a:r>
              <a:rPr lang="en-US" altLang="en-US" dirty="0">
                <a:latin typeface="Verdana" panose="020B0604030504040204" pitchFamily="34" charset="0"/>
              </a:rPr>
              <a:t>Glucose 1-phosphate + UTP 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+ H</a:t>
            </a:r>
            <a:r>
              <a:rPr lang="en-US" altLang="en-US" baseline="-25000" dirty="0">
                <a:latin typeface="Verdana" panose="020B0604030504040204" pitchFamily="34" charset="0"/>
                <a:sym typeface="Wingdings 3" panose="05040102010807070707" pitchFamily="18" charset="2"/>
              </a:rPr>
              <a:t>2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O </a:t>
            </a:r>
            <a:r>
              <a:rPr lang="en-US" altLang="en-US" dirty="0">
                <a:latin typeface="Verdana" panose="020B0604030504040204" pitchFamily="34" charset="0"/>
                <a:cs typeface="Lucida Grande" pitchFamily="1" charset="0"/>
                <a:sym typeface="Wingdings 3" panose="05040102010807070707" pitchFamily="18" charset="2"/>
              </a:rPr>
              <a:t>→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 UDP-glucose +  2P</a:t>
            </a:r>
            <a:r>
              <a:rPr lang="en-US" altLang="en-US" baseline="-25000" dirty="0">
                <a:latin typeface="Verdana" panose="020B0604030504040204" pitchFamily="34" charset="0"/>
                <a:sym typeface="Wingdings 3" panose="05040102010807070707" pitchFamily="18" charset="2"/>
              </a:rPr>
              <a:t>i</a:t>
            </a:r>
            <a:r>
              <a:rPr lang="en-US" altLang="en-US" dirty="0">
                <a:latin typeface="Verdana" panose="020B0604030504040204" pitchFamily="34" charset="0"/>
                <a:sym typeface="Wingdings 3" panose="05040102010807070707" pitchFamily="18" charset="2"/>
              </a:rPr>
              <a:t>.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2725" y="5299075"/>
            <a:ext cx="8702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Although the reaction is reversible the hydrolysis of the pyrophosphate pushes it to the right.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12863"/>
            <a:ext cx="85359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1825" y="438150"/>
            <a:ext cx="799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Verdana" panose="020B0604030504040204" pitchFamily="34" charset="0"/>
              </a:rPr>
              <a:t>Glycogen synthase catalyzes </a:t>
            </a:r>
            <a:r>
              <a:rPr lang="el-GR" altLang="en-US" sz="2800" dirty="0">
                <a:latin typeface="Verdana" panose="020B0604030504040204" pitchFamily="34" charset="0"/>
              </a:rPr>
              <a:t>α</a:t>
            </a:r>
            <a:r>
              <a:rPr lang="en-US" altLang="en-US" sz="2800" dirty="0">
                <a:latin typeface="Verdana" panose="020B0604030504040204" pitchFamily="34" charset="0"/>
              </a:rPr>
              <a:t>-1,4 linkages</a:t>
            </a:r>
            <a:endParaRPr lang="el-GR" altLang="en-US" sz="2800" dirty="0">
              <a:latin typeface="Verdana" panose="020B060403050404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27925" y="1412875"/>
            <a:ext cx="1616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 primer of a least 4 units are required via glycogenin.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85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UDP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Glucose is added to the non-reducing end.</a:t>
            </a:r>
          </a:p>
        </p:txBody>
      </p:sp>
    </p:spTree>
    <p:extLst>
      <p:ext uri="{BB962C8B-B14F-4D97-AF65-F5344CB8AC3E}">
        <p14:creationId xmlns:p14="http://schemas.microsoft.com/office/powerpoint/2010/main" val="15751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1960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74688" y="590550"/>
            <a:ext cx="7477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latin typeface="Verdana" panose="020B0604030504040204" pitchFamily="34" charset="0"/>
              </a:rPr>
              <a:t>Branching enzyme forms </a:t>
            </a:r>
            <a:r>
              <a:rPr lang="el-GR" altLang="en-US" sz="2800">
                <a:latin typeface="Verdana" panose="020B0604030504040204" pitchFamily="34" charset="0"/>
              </a:rPr>
              <a:t>α</a:t>
            </a:r>
            <a:r>
              <a:rPr lang="en-US" altLang="en-US" sz="2800">
                <a:latin typeface="Verdana" panose="020B0604030504040204" pitchFamily="34" charset="0"/>
              </a:rPr>
              <a:t>-1,6 linkages:</a:t>
            </a:r>
          </a:p>
          <a:p>
            <a:pPr algn="ctr"/>
            <a:r>
              <a:rPr lang="en-US" altLang="en-US" sz="2800">
                <a:latin typeface="Verdana" panose="020B0604030504040204" pitchFamily="34" charset="0"/>
              </a:rPr>
              <a:t>Remodeling </a:t>
            </a:r>
            <a:endParaRPr lang="el-GR" altLang="en-US" sz="2800">
              <a:latin typeface="Verdana" panose="020B060403050404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Branching increases the solubility of glycogen.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739900"/>
            <a:ext cx="4114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The enzyme breaks the </a:t>
            </a:r>
            <a:r>
              <a:rPr lang="el-GR" altLang="en-US" dirty="0">
                <a:latin typeface="Verdana" panose="020B0604030504040204" pitchFamily="34" charset="0"/>
              </a:rPr>
              <a:t>α</a:t>
            </a:r>
            <a:r>
              <a:rPr lang="en-US" altLang="en-US" dirty="0">
                <a:latin typeface="Verdana" panose="020B0604030504040204" pitchFamily="34" charset="0"/>
              </a:rPr>
              <a:t>-1,4 link and forms a </a:t>
            </a:r>
            <a:r>
              <a:rPr lang="el-GR" altLang="en-US" dirty="0">
                <a:latin typeface="Verdana" panose="020B0604030504040204" pitchFamily="34" charset="0"/>
              </a:rPr>
              <a:t>α</a:t>
            </a:r>
            <a:r>
              <a:rPr lang="en-US" altLang="en-US" dirty="0">
                <a:latin typeface="Verdana" panose="020B0604030504040204" pitchFamily="34" charset="0"/>
              </a:rPr>
              <a:t>-1,6 link.  A large number of terminal residues are now available for glycogen phosphorylase; degradation.</a:t>
            </a:r>
          </a:p>
        </p:txBody>
      </p:sp>
      <p:pic>
        <p:nvPicPr>
          <p:cNvPr id="6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Glycogen synthase is the regulatory enzyme in the synthesis of glycogen.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287463" y="2055813"/>
            <a:ext cx="65690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Verdana" panose="020B0604030504040204" pitchFamily="34" charset="0"/>
              </a:rPr>
              <a:t>The enzyme is regulated by covalent modification; phosphorylation.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Regulation of Glycogen Synthase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the enzyme is phosphorylated, it is inactivated.</a:t>
            </a:r>
          </a:p>
          <a:p>
            <a:pPr lvl="1"/>
            <a:r>
              <a:rPr lang="en-US" altLang="en-US"/>
              <a:t>Active “a” form to inactive phosphorylated “b” form.</a:t>
            </a:r>
          </a:p>
          <a:p>
            <a:r>
              <a:rPr lang="en-US" altLang="en-US"/>
              <a:t>Notice that phosphorylation has the opposite effect on glycogen phosphorylase; phosphorylation activates.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/>
              <a:t>Glycogen synthesis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6311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Glucose 6-P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→ glucose 1-P.</a:t>
            </a:r>
          </a:p>
          <a:p>
            <a:r>
              <a:rPr lang="en-US" altLang="en-US" sz="2800">
                <a:latin typeface="Verdana" panose="020B0604030504040204" pitchFamily="34" charset="0"/>
              </a:rPr>
              <a:t>glucose 1-P + UTP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→UDP-glucose + PP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PP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i 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+ H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O→ 2 P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>
                <a:latin typeface="Verdana" panose="020B0604030504040204" pitchFamily="34" charset="0"/>
              </a:rPr>
              <a:t>UDP-glucose  + glycogen</a:t>
            </a:r>
            <a:r>
              <a:rPr lang="en-US" altLang="en-US" sz="2800" baseline="-25000">
                <a:latin typeface="Verdana" panose="020B0604030504040204" pitchFamily="34" charset="0"/>
              </a:rPr>
              <a:t>n</a:t>
            </a:r>
            <a:r>
              <a:rPr lang="en-US" altLang="en-US" sz="2800">
                <a:latin typeface="Verdana" panose="020B0604030504040204" pitchFamily="34" charset="0"/>
              </a:rPr>
              <a:t> </a:t>
            </a:r>
            <a:r>
              <a:rPr lang="en-US" altLang="en-US" sz="2800">
                <a:latin typeface="Verdana" panose="020B0604030504040204" pitchFamily="34" charset="0"/>
                <a:cs typeface="Lucida Grande" pitchFamily="1" charset="0"/>
              </a:rPr>
              <a:t>→</a:t>
            </a:r>
            <a:r>
              <a:rPr lang="en-US" altLang="en-US" sz="2800">
                <a:latin typeface="Verdana" panose="020B0604030504040204" pitchFamily="34" charset="0"/>
              </a:rPr>
              <a:t> glycogen</a:t>
            </a:r>
            <a:r>
              <a:rPr lang="en-US" altLang="en-US" sz="2800" baseline="-25000">
                <a:latin typeface="Verdana" panose="020B0604030504040204" pitchFamily="34" charset="0"/>
              </a:rPr>
              <a:t>n+1.</a:t>
            </a:r>
          </a:p>
          <a:p>
            <a:r>
              <a:rPr lang="en-US" altLang="en-US" sz="2800">
                <a:latin typeface="Verdana" panose="020B0604030504040204" pitchFamily="34" charset="0"/>
              </a:rPr>
              <a:t>UDP + ATP </a:t>
            </a:r>
            <a:r>
              <a:rPr lang="en-US" altLang="en-US" sz="2800">
                <a:cs typeface="Times New Roman" panose="02020603050405020304" pitchFamily="18" charset="0"/>
              </a:rPr>
              <a:t>→ UTP + ADP. </a:t>
            </a:r>
          </a:p>
          <a:p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609600" y="3200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85800" y="3505200"/>
            <a:ext cx="7531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Glucose 6-P + ATP + glycogen</a:t>
            </a:r>
            <a:r>
              <a:rPr lang="en-US" altLang="en-US" sz="2800" baseline="-25000">
                <a:latin typeface="Verdana" panose="020B0604030504040204" pitchFamily="34" charset="0"/>
              </a:rPr>
              <a:t>n</a:t>
            </a:r>
            <a:r>
              <a:rPr lang="en-US" altLang="en-US" sz="2800">
                <a:latin typeface="Verdana" panose="020B0604030504040204" pitchFamily="34" charset="0"/>
              </a:rPr>
              <a:t> + H</a:t>
            </a:r>
            <a:r>
              <a:rPr lang="en-US" altLang="en-US" sz="2800" baseline="-25000">
                <a:latin typeface="Verdana" panose="020B0604030504040204" pitchFamily="34" charset="0"/>
              </a:rPr>
              <a:t>2</a:t>
            </a:r>
            <a:r>
              <a:rPr lang="en-US" altLang="en-US" sz="2800">
                <a:latin typeface="Verdana" panose="020B0604030504040204" pitchFamily="34" charset="0"/>
              </a:rPr>
              <a:t>O 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→</a:t>
            </a:r>
          </a:p>
          <a:p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	glycogen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n+1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 + ADP + 2P</a:t>
            </a:r>
            <a:r>
              <a:rPr lang="en-US" altLang="en-US" sz="2800" baseline="-25000">
                <a:latin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baseline="-250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759325" y="5969000"/>
            <a:ext cx="442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(nucleoside diphosphokinase)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Verdana" panose="020B0604030504040204" pitchFamily="34" charset="0"/>
              </a:rPr>
              <a:t>Only one ATP is used to store one glucose residue in glycogen. </a:t>
            </a:r>
          </a:p>
        </p:txBody>
      </p:sp>
    </p:spTree>
    <p:extLst>
      <p:ext uri="{BB962C8B-B14F-4D97-AF65-F5344CB8AC3E}">
        <p14:creationId xmlns:p14="http://schemas.microsoft.com/office/powerpoint/2010/main" val="377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57300"/>
            <a:ext cx="853598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latin typeface="Verdana" panose="020B0604030504040204" pitchFamily="34" charset="0"/>
              </a:rPr>
              <a:t>Glycogen synthesis and breakdown are reciprocally regulated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534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Red=inactive forms, green = active forms.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27075" y="5441950"/>
            <a:ext cx="7712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Verdana" panose="020B0604030504040204" pitchFamily="34" charset="0"/>
              </a:rPr>
              <a:t>Protein phosphatase 1 (PP1) regulates glycogen metabolism.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001000" y="5022850"/>
            <a:ext cx="110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Inactive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129088" y="5105400"/>
            <a:ext cx="884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Active</a:t>
            </a:r>
          </a:p>
        </p:txBody>
      </p:sp>
      <p:pic>
        <p:nvPicPr>
          <p:cNvPr id="8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Protein Phosphatase 1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PP1 dephosphorylates phosphorylase kinase and phosphorylase a, thus inactivating glycogenolysis.</a:t>
            </a:r>
          </a:p>
          <a:p>
            <a:r>
              <a:rPr lang="en-US" altLang="en-US"/>
              <a:t>PP1 also dephosphorylates glycogen synthase b, thus activating glycogen synthesis.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79413"/>
            <a:ext cx="77803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51450" y="1152525"/>
            <a:ext cx="38925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PP1 dephosphorylates phosphorylase kinase and phosphorylase a thus inactivating glycogenolysis.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 Function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liver – The synthesis and breakdown of glycogen is regulated to maintain blood glucose levels.</a:t>
            </a:r>
          </a:p>
          <a:p>
            <a:endParaRPr lang="en-US" altLang="en-US" dirty="0"/>
          </a:p>
          <a:p>
            <a:r>
              <a:rPr lang="en-US" altLang="en-US" dirty="0"/>
              <a:t>In muscle - The synthesis and breakdown of glycogen is regulated to meet the energy requirements of the muscle cell.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654208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765800" y="1143000"/>
            <a:ext cx="3378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PP1 dephosphorylates glycogen synthase b thus activating glycogen synthesis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When blood glucose levels are high, insulin activates protein phosphatase 1 which stimulates glycogen synthesis.</a:t>
            </a:r>
          </a:p>
          <a:p>
            <a:pPr lvl="1">
              <a:spcBef>
                <a:spcPct val="0"/>
              </a:spcBef>
            </a:pPr>
            <a:endParaRPr lang="en-US" altLang="en-US"/>
          </a:p>
          <a:p>
            <a:pPr lvl="1">
              <a:spcBef>
                <a:spcPct val="0"/>
              </a:spcBef>
            </a:pPr>
            <a:r>
              <a:rPr lang="en-US" altLang="en-US"/>
              <a:t>This is accomplished through a complex highly regulated signal transduction pathway.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Remember: Glycogen metabolism in liver regulates blood glucose levels.</a:t>
            </a:r>
          </a:p>
        </p:txBody>
      </p:sp>
      <p:pic>
        <p:nvPicPr>
          <p:cNvPr id="3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6030913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7025" y="260350"/>
            <a:ext cx="8550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Blood glucose levels rise after ingestion of carbohydrates, leading to glycogen synthesis.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41325" y="2098675"/>
            <a:ext cx="23018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Inactivation of phosphorylase and an activation ofglycogen synthase.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7525" y="490855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1153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971800"/>
            <a:ext cx="8535987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Verdana" panose="020B0604030504040204" pitchFamily="34" charset="0"/>
              </a:rPr>
              <a:t>Besides insulin, glucose itself binds to phosphorylase a.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PP1 acts as a catalyst only when phosphorylase a is in the T state.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The conversion of </a:t>
            </a:r>
            <a:r>
              <a:rPr lang="en-US" altLang="en-US" dirty="0" err="1">
                <a:latin typeface="Verdana" panose="020B0604030504040204" pitchFamily="34" charset="0"/>
              </a:rPr>
              <a:t>a</a:t>
            </a:r>
            <a:r>
              <a:rPr lang="en-US" altLang="en-US" dirty="0" err="1">
                <a:latin typeface="Verdana" panose="020B0604030504040204" pitchFamily="34" charset="0"/>
                <a:sym typeface="Symbol" panose="05050102010706020507" pitchFamily="18" charset="2"/>
              </a:rPr>
              <a:t>b</a:t>
            </a:r>
            <a:r>
              <a:rPr lang="en-US" altLang="en-US" dirty="0">
                <a:latin typeface="Verdana" panose="020B0604030504040204" pitchFamily="34" charset="0"/>
                <a:sym typeface="Symbol" panose="05050102010706020507" pitchFamily="18" charset="2"/>
              </a:rPr>
              <a:t> releases PP1 to activate glycogen synthase.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0" y="2362200"/>
            <a:ext cx="145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Verdana" panose="020B0604030504040204" pitchFamily="34" charset="0"/>
              </a:rPr>
              <a:t>In liver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Muscle phosphorylase a is unaffected by glucose.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85950" y="4191000"/>
            <a:ext cx="214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When blood glucose is high.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765925" y="4756150"/>
            <a:ext cx="221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When PP1 is free.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00525" y="3062288"/>
            <a:ext cx="741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inhib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80325" y="3155950"/>
            <a:ext cx="820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inact.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Verdana" panose="020B0604030504040204" pitchFamily="34" charset="0"/>
              </a:rPr>
              <a:t>act.</a:t>
            </a:r>
          </a:p>
        </p:txBody>
      </p:sp>
    </p:spTree>
    <p:extLst>
      <p:ext uri="{BB962C8B-B14F-4D97-AF65-F5344CB8AC3E}">
        <p14:creationId xmlns:p14="http://schemas.microsoft.com/office/powerpoint/2010/main" val="25007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Take Home Lesson!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Glucogon</a:t>
            </a:r>
            <a:r>
              <a:rPr lang="en-US" altLang="en-US" dirty="0" smtClean="0"/>
              <a:t> </a:t>
            </a:r>
            <a:r>
              <a:rPr lang="en-US" altLang="en-US" dirty="0"/>
              <a:t>= starved state; stimulates glycogen breakdown, inhibits glycogen synthesis.</a:t>
            </a:r>
          </a:p>
          <a:p>
            <a:r>
              <a:rPr lang="en-US" altLang="en-US" dirty="0"/>
              <a:t>High blood glucose levels = fed state; insulin stimulates glycogen synthesis and inhibits glycogen breakdown.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0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B35D-8B0D-46BC-9391-3FC3A4F8A24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611895" y="3228945"/>
            <a:ext cx="5920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Calcium metabolism</a:t>
            </a:r>
            <a:endParaRPr lang="en-US" sz="4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55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74725" y="9874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en-US" sz="2000">
              <a:latin typeface="Comic Sans MS" panose="030F0702030302020204" pitchFamily="66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9600" y="1655618"/>
            <a:ext cx="8001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Calcium is an intra-osseous cation (99%).The extra – osseous fraction is only 1% 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The level is essential for normal body function because of the effects on neuromuscular excitability and cardiac muscle</a:t>
            </a:r>
            <a:r>
              <a:rPr lang="en-US" altLang="en-US" sz="2400" dirty="0">
                <a:solidFill>
                  <a:schemeClr val="bg1"/>
                </a:solidFill>
              </a:rPr>
              <a:t>.</a:t>
            </a:r>
            <a:r>
              <a:rPr lang="en-US" altLang="en-US" sz="2400" dirty="0"/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Hypercalcaemia</a:t>
            </a:r>
            <a:r>
              <a:rPr lang="en-US" altLang="en-US" sz="2400" b="1" dirty="0"/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→→ Muscular </a:t>
            </a:r>
            <a:r>
              <a:rPr lang="en-US" altLang="en-US" sz="24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hypotonia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cardiac arrest, or arrhythmias.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Hypocalcaemia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→→ Tetany and arrhythmias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533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Calcium metabolism</a:t>
            </a:r>
            <a:endParaRPr 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7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FD936-9E33-44DA-B716-1BE4C4D50C4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6" name="Picture 5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594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Char char="•"/>
              <a:tabLst>
                <a:tab pos="230188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0188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01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Intake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amount of calcium in the diet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Vitamin D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Loss</a:t>
            </a:r>
            <a:endParaRPr lang="en-US" altLang="en-US" sz="24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The amount of calcium reaching the glomeruli.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Glomerular filtration rate (GFR) and renal tubular function (CRF→ impaired activation of V.D).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3- PTH and vitamin D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4- The amount of oxalate, phosphate and FA in the diet form insoluble complexes with calcium.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Factors affecting calcium intake and loss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CAAAD-DFF6-4FDF-BFB6-4A8F83884E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838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Plasma calcium level is 2.15-2.55 </a:t>
            </a:r>
            <a:r>
              <a:rPr lang="en-US" altLang="en-US" sz="24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mmol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/l.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It is found in two forms: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Less than 1/2 is bound to albumin (inactive).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Most of the rest is free ionized calcium (active).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Total plasma calcium is lower in the supine than in the  upright position (fluid distribution → protein conc.).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Concept of plasma calcium and albumin conc.</a:t>
            </a:r>
            <a:endParaRPr lang="en-US" altLang="en-US" sz="3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07BB4-9D76-46A9-9498-A67E333209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61109" y="990600"/>
            <a:ext cx="8153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Blood for calcium determination should be taken without tourniquet to avoid stasis, it leads to false increased plasma calcium.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Plasma corrected calcium (</a:t>
            </a:r>
            <a:r>
              <a:rPr lang="en-US" altLang="en-US" sz="24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mmol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/l) = plasma measured          calcium + [40-plasma albumin(g/l)] * 0.02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 altLang="en-US" sz="4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4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40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CFB73-B5D6-4583-B6C9-C376AB5A5F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79413"/>
            <a:ext cx="56832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Verdana" panose="020B0604030504040204" pitchFamily="34" charset="0"/>
              </a:rPr>
              <a:t>Glucose 6-phosphate has 3 fates.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14400" y="2188441"/>
            <a:ext cx="7772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acidosis :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Hydrogen ion competes with calcium to bind protein, as well as the</a:t>
            </a:r>
            <a:r>
              <a:rPr lang="ar-IQ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  of the solubility of calcium substances in bone so the free</a:t>
            </a:r>
            <a:r>
              <a:rPr lang="ar-IQ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fraction elevates and may cause </a:t>
            </a:r>
            <a:r>
              <a:rPr lang="en-US" altLang="en-US" sz="24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osteomalacia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alkalosis :</a:t>
            </a:r>
            <a:r>
              <a:rPr lang="en-US" altLang="en-US" sz="24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protein bound fraction increases and the solubility of calcium</a:t>
            </a:r>
            <a:r>
              <a:rPr lang="ar-IQ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substances is low, so the free fraction decreases and may leads to</a:t>
            </a:r>
            <a:r>
              <a:rPr lang="ar-IQ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tetany.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Relationship between hydrogen and calcium ion</a:t>
            </a:r>
            <a:endParaRPr lang="en-US" altLang="en-US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15BA2-2A53-4B6E-ADC2-5562F1E8B4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Control of plasma calcium </a:t>
            </a:r>
            <a:endParaRPr lang="en-US" altLang="en-US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304800" y="23622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 depends on 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An adequate supply of calcium and vitamin 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Normal function of the intestine, parathyroid glands and kidney.</a:t>
            </a:r>
          </a:p>
        </p:txBody>
      </p:sp>
      <p:sp>
        <p:nvSpPr>
          <p:cNvPr id="1331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E6148-719F-4835-933C-CBF5A3219F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role of PTH, calcitonin and V.D in calcium metabolism</a:t>
            </a:r>
            <a:endParaRPr lang="en-US" altLang="en-US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1600200"/>
          </a:xfrm>
        </p:spPr>
        <p:txBody>
          <a:bodyPr/>
          <a:lstStyle/>
          <a:p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Stimulates the osteoclastic bone resorption, so increase the plasma calcium and phosphate levels.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Decreases renal tubular reabsorption of phosphate and increases the calcium reabsorption 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200" smtClean="0">
              <a:solidFill>
                <a:schemeClr val="bg1"/>
              </a:solidFill>
              <a:latin typeface="Gill Sans Condensed Bold" charset="0"/>
            </a:endParaRPr>
          </a:p>
        </p:txBody>
      </p:sp>
      <p:sp>
        <p:nvSpPr>
          <p:cNvPr id="14340" name="Rectangle 20"/>
          <p:cNvSpPr>
            <a:spLocks noChangeArrowheads="1"/>
          </p:cNvSpPr>
          <p:nvPr/>
        </p:nvSpPr>
        <p:spPr bwMode="auto">
          <a:xfrm>
            <a:off x="381000" y="2209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PTH</a:t>
            </a:r>
            <a:endParaRPr lang="en-US" altLang="en-US" sz="240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Calcitonin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257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3600" dirty="0" smtClean="0"/>
              <a:t>  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 is secreted from C-cell of the thyroid gland, decreases </a:t>
            </a:r>
            <a:r>
              <a:rPr lang="en-US" alt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osteoclastic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activity, opposite PTH action . Moreover, plasma calcium may be very high in medullary carcinoma of the thyroid.</a:t>
            </a:r>
          </a:p>
          <a:p>
            <a:pPr algn="just" eaLnBrk="1" hangingPunct="1">
              <a:buFontTx/>
              <a:buNone/>
            </a:pPr>
            <a:endParaRPr lang="en-US" altLang="en-US" sz="24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Vitamin 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 calcium absorption in the intestine.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conjunction with PTH, it stimulates the </a:t>
            </a:r>
            <a:r>
              <a:rPr lang="en-US" alt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osteoclastic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activity.</a:t>
            </a:r>
          </a:p>
          <a:p>
            <a:pPr>
              <a:buFontTx/>
              <a:buNone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Thyroid H.</a:t>
            </a:r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Increases </a:t>
            </a:r>
            <a:r>
              <a:rPr lang="en-US" alt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faecal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urinary excretion of calcium.</a:t>
            </a:r>
          </a:p>
          <a:p>
            <a:pPr>
              <a:buFontTx/>
              <a:buNone/>
            </a:pPr>
            <a:r>
              <a:rPr lang="en-US" altLang="en-US" sz="2400" dirty="0" smtClean="0"/>
              <a:t> </a:t>
            </a:r>
          </a:p>
          <a:p>
            <a:pPr>
              <a:buFontTx/>
              <a:buNone/>
            </a:pPr>
            <a:endParaRPr lang="en-US" altLang="en-US" sz="2400" dirty="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Tx/>
              <a:buNone/>
            </a:pPr>
            <a:endParaRPr lang="en-US" altLang="en-US" sz="2400" dirty="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Tx/>
              <a:buNone/>
            </a:pPr>
            <a:endParaRPr lang="en-US" altLang="en-US" sz="36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600" b="1" dirty="0" smtClean="0">
              <a:latin typeface="Algerian" panose="04020705040A02060702" pitchFamily="82" charset="0"/>
            </a:endParaRPr>
          </a:p>
          <a:p>
            <a:pPr eaLnBrk="1" hangingPunct="1"/>
            <a:endParaRPr lang="en-US" altLang="en-US" sz="3600" b="1" dirty="0" smtClean="0">
              <a:latin typeface="Lucida Handwriting" panose="03010101010101010101" pitchFamily="66" charset="0"/>
            </a:endParaRPr>
          </a:p>
        </p:txBody>
      </p:sp>
      <p:sp>
        <p:nvSpPr>
          <p:cNvPr id="15364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55CBC0-7908-4EAF-B2F5-41AE13D743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l"/>
            <a:r>
              <a:rPr lang="en-US" altLang="en-US" sz="32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Hypercalcaemia</a:t>
            </a:r>
            <a:endParaRPr lang="en-US" altLang="en-US" sz="32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Clinical effects of an increase calcium level include renal damage, polyuria, hypokalaemia, hypotonia, depression, constipation and abdominal pain. The causes are :</a:t>
            </a:r>
            <a:endParaRPr lang="en-US" altLang="en-US" sz="18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Malignancy</a:t>
            </a: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Bony metastases such as breast, lung, prostate and kidney.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Solid tumors with humeral affects.</a:t>
            </a:r>
          </a:p>
          <a:p>
            <a:pPr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Hematological tumors such as myeloma.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Drugs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Thiazides (reduced renal calcium excretion) and vitamin A toxicity (activates the osteoclasts)  </a:t>
            </a: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3D2F26-0C59-4A81-855F-B5FA87B644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PTH abnormalities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Primary hyperparathyroidism (adenoma,hyperplasia)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Tertiary hyperparathyroidism (autonomous secretion of PTH)</a:t>
            </a:r>
          </a:p>
          <a:p>
            <a:pPr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Lithium induced  hyperparathyroidism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 pone turnover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Thyrotoxicosis and immobilization such as pagets disease.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 level of V.D</a:t>
            </a:r>
          </a:p>
          <a:p>
            <a:pPr>
              <a:buFontTx/>
              <a:buNone/>
            </a:pPr>
            <a:r>
              <a:rPr lang="en-US" altLang="en-US" sz="2400" smtClean="0"/>
              <a:t>   </a:t>
            </a: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Vit.D toxicity and granulomatous diseases such as sarcoidosis and tuberculosis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260898-72D6-4D65-A492-52DFC1CB74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Hypocalcaemia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Increases the neuromuscular activity, may leads to tetany or paraesthesiae. It also leads to arrhythmias. The causes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Drugs</a:t>
            </a: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400" smtClean="0"/>
              <a:t>    </a:t>
            </a: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Furosemide (increases renal excretion), enzyme induced drugs e.g. Phenytoin (induces hepatic enzymes that inactivate Vit.D).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Causes of hypocalcaemia with hypophsphataemia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Vitamin D deficiency which leads to rickets in children and osteomalcia in adults.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Malabsorption.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A9853-627B-4A2E-B63F-93EECFC293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8382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Causes of hypocalcaemia with hyperphsphataemia</a:t>
            </a:r>
            <a:b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CRF.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Hyperparathyroidism: surgical removal of parathyroid.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Pseudohypoparathyroidism (impaired response of kidney and bone to PTH).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Miscellaneous causes of hypocalcaemia (rare)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Acute pancreatitis.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Sepsis.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Sever hypomagnesaemia.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400" smtClean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9106B-06A5-487C-81ED-A6AE009AAD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305800" cy="457200"/>
          </a:xfrm>
        </p:spPr>
        <p:txBody>
          <a:bodyPr/>
          <a:lstStyle/>
          <a:p>
            <a:pPr algn="l"/>
            <a:r>
              <a:rPr lang="en-US" altLang="en-US" sz="32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2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Disorders of bone not usually affecting plasma calcium conc.</a:t>
            </a:r>
            <a:r>
              <a:rPr lang="en-US" altLang="en-US" sz="320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2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05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Osteoporosis</a:t>
            </a:r>
            <a:r>
              <a:rPr lang="en-US" altLang="en-US" sz="24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Reduction of bone mass due to thinning of protein on which calcium is usually deposited, with slight increase in urinary calcium loss . calcium and phosphate levels are normal. Bone specific ALP may be useful.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Pagets disease of bone</a:t>
            </a:r>
            <a:r>
              <a:rPr lang="en-US" altLang="en-US" sz="24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Increased bone turnover and remodeling due to increased osteoclastic and osteoplastic function. ALP is very high.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Reference: Martin A C. Clinical chemistry and metabolic medicine.2006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b="1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400" smtClean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619CB-782B-460F-B325-851F3411CD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pic>
        <p:nvPicPr>
          <p:cNvPr id="5" name="Picture 4" descr="logo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19200"/>
            <a:ext cx="853598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9925" y="4791075"/>
            <a:ext cx="794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Synthesis requires the addition of glucose to the non-reducing ends of glycogen via UDP-glucose.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93875" y="371475"/>
            <a:ext cx="4833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cs typeface="Times New Roman" panose="02020603050405020304" pitchFamily="18" charset="0"/>
              </a:rPr>
              <a:t>The </a:t>
            </a:r>
            <a:r>
              <a:rPr lang="el-GR" altLang="en-US" sz="2800">
                <a:cs typeface="Times New Roman" panose="02020603050405020304" pitchFamily="18" charset="0"/>
              </a:rPr>
              <a:t>α</a:t>
            </a:r>
            <a:r>
              <a:rPr lang="en-US" altLang="en-US" sz="2800">
                <a:cs typeface="Times New Roman" panose="02020603050405020304" pitchFamily="18" charset="0"/>
              </a:rPr>
              <a:t>-</a:t>
            </a:r>
            <a:r>
              <a:rPr lang="en-US" altLang="en-US" sz="2800"/>
              <a:t>1,4-linkage predominates.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84400"/>
            <a:ext cx="8535987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latin typeface="Verdana" panose="020B0604030504040204" pitchFamily="34" charset="0"/>
              </a:rPr>
              <a:t>Glycogen phosphorylase catalyzes the breakdown of glycogen.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0075" y="5310188"/>
            <a:ext cx="805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Glycogen + Pi </a:t>
            </a:r>
            <a:r>
              <a:rPr lang="en-US" altLang="en-US">
                <a:latin typeface="Verdana" panose="020B0604030504040204" pitchFamily="34" charset="0"/>
                <a:sym typeface="Wingdings 3" panose="05040102010807070707" pitchFamily="18" charset="2"/>
              </a:rPr>
              <a:t></a:t>
            </a:r>
            <a:r>
              <a:rPr lang="en-US" altLang="en-US">
                <a:latin typeface="Verdana" panose="020B0604030504040204" pitchFamily="34" charset="0"/>
              </a:rPr>
              <a:t> Glucose 1- phosphate + glycogen</a:t>
            </a:r>
          </a:p>
          <a:p>
            <a:r>
              <a:rPr lang="en-US" altLang="en-US">
                <a:latin typeface="Verdana" panose="020B0604030504040204" pitchFamily="34" charset="0"/>
              </a:rPr>
              <a:t>(</a:t>
            </a:r>
            <a:r>
              <a:rPr lang="en-US" altLang="en-US" sz="1800" i="1">
                <a:latin typeface="Verdana" panose="020B0604030504040204" pitchFamily="34" charset="0"/>
              </a:rPr>
              <a:t>n residues</a:t>
            </a:r>
            <a:r>
              <a:rPr lang="en-US" altLang="en-US">
                <a:latin typeface="Verdana" panose="020B0604030504040204" pitchFamily="34" charset="0"/>
              </a:rPr>
              <a:t>)                                            </a:t>
            </a:r>
            <a:r>
              <a:rPr lang="en-US" altLang="en-US"/>
              <a:t>(</a:t>
            </a:r>
            <a:r>
              <a:rPr lang="en-US" altLang="en-US" i="1"/>
              <a:t>n-1 residues</a:t>
            </a:r>
            <a:r>
              <a:rPr lang="en-US" altLang="en-US"/>
              <a:t>)</a:t>
            </a:r>
          </a:p>
        </p:txBody>
      </p:sp>
      <p:pic>
        <p:nvPicPr>
          <p:cNvPr id="5" name="Picture 3" descr="logo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A note on the energetics.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altLang="en-US"/>
              <a:t>The reaction is reversible</a:t>
            </a:r>
          </a:p>
          <a:p>
            <a:r>
              <a:rPr lang="en-US" altLang="en-US"/>
              <a:t>It proceeds to the right (breakdown) because [P</a:t>
            </a:r>
            <a:r>
              <a:rPr lang="en-US" altLang="en-US" baseline="-25000"/>
              <a:t>i</a:t>
            </a:r>
            <a:r>
              <a:rPr lang="en-US" altLang="en-US"/>
              <a:t>]/[glucose 1-phosphate ratio &gt; 100.</a:t>
            </a:r>
          </a:p>
          <a:p>
            <a:r>
              <a:rPr lang="en-US" altLang="en-US"/>
              <a:t>Notice the release sugar is already phosphorylated. No investment of ATP is required and can enter glycolysis directly.</a:t>
            </a:r>
          </a:p>
          <a:p>
            <a:r>
              <a:rPr lang="en-US" altLang="en-US"/>
              <a:t>The phosphorylated product (glucose 1-phosphate) can not leave the cell.</a:t>
            </a:r>
          </a:p>
        </p:txBody>
      </p:sp>
      <p:pic>
        <p:nvPicPr>
          <p:cNvPr id="4" name="Picture 3" descr="logo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9436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00175"/>
            <a:ext cx="57912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Phosphorylase is specific for the </a:t>
            </a:r>
            <a:r>
              <a:rPr lang="el-GR" altLang="en-US" sz="2800"/>
              <a:t>α</a:t>
            </a:r>
            <a:r>
              <a:rPr lang="en-US" altLang="en-US" sz="2800"/>
              <a:t>-1,4 linkage.  Two additional enzymes are required.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5100" y="3927475"/>
            <a:ext cx="441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Shifts 3 glycosyl  units to the core.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329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Hydrolyzes the single 1,6 glucose unit to free glucose.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2244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Linear molecule is created.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94400" y="5756275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Hexokinase </a:t>
            </a:r>
            <a:r>
              <a:rPr lang="en-US" altLang="en-US">
                <a:cs typeface="Times New Roman" panose="02020603050405020304" pitchFamily="18" charset="0"/>
              </a:rPr>
              <a:t>→glu.6-P</a:t>
            </a:r>
          </a:p>
        </p:txBody>
      </p:sp>
    </p:spTree>
    <p:extLst>
      <p:ext uri="{BB962C8B-B14F-4D97-AF65-F5344CB8AC3E}">
        <p14:creationId xmlns:p14="http://schemas.microsoft.com/office/powerpoint/2010/main" val="34360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2281</Words>
  <Application>Microsoft Office PowerPoint</Application>
  <PresentationFormat>On-screen Show (4:3)</PresentationFormat>
  <Paragraphs>354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MS PGothic</vt:lpstr>
      <vt:lpstr>Algerian</vt:lpstr>
      <vt:lpstr>Arial</vt:lpstr>
      <vt:lpstr>Comic Sans MS</vt:lpstr>
      <vt:lpstr>Gill Sans Condensed Bold</vt:lpstr>
      <vt:lpstr>Helvetica</vt:lpstr>
      <vt:lpstr>Lucida Grande</vt:lpstr>
      <vt:lpstr>Lucida Handwriting</vt:lpstr>
      <vt:lpstr>Lucida Sans Unicode</vt:lpstr>
      <vt:lpstr>Noteworthy Bold</vt:lpstr>
      <vt:lpstr>PT Bold Heading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Wingdings 3</vt:lpstr>
      <vt:lpstr>Blank</vt:lpstr>
      <vt:lpstr>PowerPoint Presentation</vt:lpstr>
      <vt:lpstr>Glycogen Mobilization: Glycogenolysis </vt:lpstr>
      <vt:lpstr>PowerPoint Presentation</vt:lpstr>
      <vt:lpstr>Glycogen Function</vt:lpstr>
      <vt:lpstr>PowerPoint Presentation</vt:lpstr>
      <vt:lpstr>PowerPoint Presentation</vt:lpstr>
      <vt:lpstr>PowerPoint Presentation</vt:lpstr>
      <vt:lpstr>A note on the energetics.</vt:lpstr>
      <vt:lpstr>PowerPoint Presentation</vt:lpstr>
      <vt:lpstr>Note!</vt:lpstr>
      <vt:lpstr>PowerPoint Presentation</vt:lpstr>
      <vt:lpstr>Remember!</vt:lpstr>
      <vt:lpstr>PowerPoint Presentation</vt:lpstr>
      <vt:lpstr>PowerPoint Presentation</vt:lpstr>
      <vt:lpstr>PowerPoint Presentation</vt:lpstr>
      <vt:lpstr>PowerPoint Presentation</vt:lpstr>
      <vt:lpstr>The Bottom Line</vt:lpstr>
      <vt:lpstr>PowerPoint Presentation</vt:lpstr>
      <vt:lpstr>In Muscle</vt:lpstr>
      <vt:lpstr>In Muscle</vt:lpstr>
      <vt:lpstr>PowerPoint Presentation</vt:lpstr>
      <vt:lpstr>In Liver - A different story</vt:lpstr>
      <vt:lpstr>PowerPoint Presentation</vt:lpstr>
      <vt:lpstr>PowerPoint Presentation</vt:lpstr>
      <vt:lpstr>Epinephrine and Glucagon Stimulate Glycogen breakdown</vt:lpstr>
      <vt:lpstr>PowerPoint Presentation</vt:lpstr>
      <vt:lpstr>Glycogenesis   The Synthesis of Glycogen An Energy Consuming Pathway</vt:lpstr>
      <vt:lpstr>Glycogenesis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Glycogen synthase is the regulatory enzyme in the synthesis of glycogen.</vt:lpstr>
      <vt:lpstr>Regulation of Glycogen Synthase</vt:lpstr>
      <vt:lpstr>Glycogen synthesis</vt:lpstr>
      <vt:lpstr>PowerPoint Presentation</vt:lpstr>
      <vt:lpstr>Protein Phosphatase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Take Home Lesson!</vt:lpstr>
      <vt:lpstr>PowerPoint Presentation</vt:lpstr>
      <vt:lpstr>PowerPoint Presentation</vt:lpstr>
      <vt:lpstr>Factors affecting calcium intake and loss</vt:lpstr>
      <vt:lpstr>Concept of plasma calcium and albumin conc.</vt:lpstr>
      <vt:lpstr> </vt:lpstr>
      <vt:lpstr>PowerPoint Presentation</vt:lpstr>
      <vt:lpstr>PowerPoint Presentation</vt:lpstr>
      <vt:lpstr>PowerPoint Presentation</vt:lpstr>
      <vt:lpstr>Calcitonin </vt:lpstr>
      <vt:lpstr>Hypercalcaemia</vt:lpstr>
      <vt:lpstr> PTH abnormalities </vt:lpstr>
      <vt:lpstr>Hypocalcaemia </vt:lpstr>
      <vt:lpstr> Causes of hypocalcaemia with hyperphsphataemia </vt:lpstr>
      <vt:lpstr> Disorders of bone not usually affecting plasma calcium conc.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Arnel</dc:creator>
  <cp:lastModifiedBy>DR. ARNEL BANAGA SALGADO</cp:lastModifiedBy>
  <cp:revision>194</cp:revision>
  <dcterms:created xsi:type="dcterms:W3CDTF">2002-12-11T16:54:54Z</dcterms:created>
  <dcterms:modified xsi:type="dcterms:W3CDTF">2018-02-27T05:46:45Z</dcterms:modified>
</cp:coreProperties>
</file>